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1134" r:id="rId3"/>
    <p:sldId id="1135" r:id="rId4"/>
    <p:sldId id="260" r:id="rId5"/>
    <p:sldId id="258" r:id="rId6"/>
    <p:sldId id="259" r:id="rId7"/>
    <p:sldId id="1069" r:id="rId8"/>
    <p:sldId id="265" r:id="rId9"/>
    <p:sldId id="1105" r:id="rId10"/>
    <p:sldId id="266" r:id="rId11"/>
    <p:sldId id="261" r:id="rId12"/>
    <p:sldId id="262" r:id="rId13"/>
    <p:sldId id="1130" r:id="rId14"/>
    <p:sldId id="1132" r:id="rId15"/>
    <p:sldId id="263" r:id="rId16"/>
    <p:sldId id="264" r:id="rId17"/>
    <p:sldId id="1102" r:id="rId18"/>
    <p:sldId id="1136" r:id="rId19"/>
    <p:sldId id="257" r:id="rId20"/>
    <p:sldId id="1137" r:id="rId21"/>
    <p:sldId id="1113" r:id="rId22"/>
    <p:sldId id="972" r:id="rId23"/>
    <p:sldId id="928" r:id="rId24"/>
    <p:sldId id="1114" r:id="rId25"/>
    <p:sldId id="1138" r:id="rId26"/>
    <p:sldId id="113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60"/>
    <p:restoredTop sz="96327"/>
  </p:normalViewPr>
  <p:slideViewPr>
    <p:cSldViewPr snapToGrid="0">
      <p:cViewPr varScale="1">
        <p:scale>
          <a:sx n="146" d="100"/>
          <a:sy n="146" d="100"/>
        </p:scale>
        <p:origin x="16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4F92D-89DA-134C-BFB2-C965CA7ED11B}" type="datetimeFigureOut">
              <a:rPr lang="en-US" smtClean="0"/>
              <a:t>6/25/23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0007A-8F44-4841-AD4C-40FA56DDD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51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848d79d955_0_21:notes"/>
          <p:cNvSpPr txBox="1">
            <a:spLocks noGrp="1"/>
          </p:cNvSpPr>
          <p:nvPr>
            <p:ph type="body" idx="1"/>
          </p:nvPr>
        </p:nvSpPr>
        <p:spPr>
          <a:xfrm>
            <a:off x="701040" y="26833987"/>
            <a:ext cx="5608320" cy="25416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848d79d95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5322550" y="4233863"/>
            <a:ext cx="37655500" cy="211820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4ba7032a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g124ba7032a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4ba7032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g124ba7032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1CCF4-678D-96F0-7369-A38E36212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27EAF-9DAE-D67C-C7CD-EEA309CA1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E1F80-DC16-70C0-7900-C0190C2F8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B8426-01C9-59D4-C060-DFD9B338C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5DDA6-A531-AE04-5BAC-2B4E92D8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80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DD276-287F-12E4-3341-F22E7E3C9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5C0B8-CD23-32C8-84B4-69E628374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A03EC-D027-5987-8475-6CB6EA099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AA966-885E-06B4-9053-2FBA4D82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1EFD7-7B9C-A230-1F37-7E102D60A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91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B594F4-699B-897A-2BD1-1B77AF08F5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B5C52-8399-5227-2642-8F31CA62A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52F52-B8D4-484C-195F-90FC80114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FD971-1764-6A48-26D9-5ECAA79C4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6050D-58EE-4F3F-599D-A055522D1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82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3E2C7-7ADD-B280-6464-8BE8CC59D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EDEEE-6CB8-0C2A-1990-59689A3C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55C8F-E641-27FD-54B3-15F113ED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BAC0C-2C24-7AA3-8C01-5239601B3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2C265-2AF9-1867-1F1D-2C5F7D25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28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D04B7-A5F1-7F43-A651-6CEF872CC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729D3-F06D-7F85-6F8E-4215C531E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41344-7366-FB37-EF3A-A773DAB52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ECAD3-E9A6-1D39-FFAE-6D37CCB8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A824D-3D79-DA0F-6B03-6A6A29F4D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92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157FA-AD7A-638A-5CD5-3AC390A7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EDB6B-E6ED-2BD0-A090-09E5B21C1D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A8097-7A3F-A7A3-5A83-30F356FFC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ED9C6-A952-FF42-6C21-983053413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EA567-1AC4-EA02-8530-0515196E4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9D0FE-C4BD-1142-82D2-1A24CDFD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66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7531-91D6-6118-E260-CDB4FB5B3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4F5FE-E478-0BB2-0485-902F28623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C9374-E64C-3152-BFBA-CB5B96548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B678C7-92C3-7B85-2CCD-EFD70F2297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7C6E3-E282-224E-142A-982397B7D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7E04CB-4638-5804-65A2-9153DEF56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ABB871-0916-1E0B-0FF9-8C36366B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950939-314E-7939-91EE-F1F1D6E43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74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E08D-DAE8-B684-D210-0E5CB1E23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973E39-0CA3-5EE3-3F28-CF0ECC0CB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FB457-7F59-3A06-238F-963074E2B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E9206-7DEA-ABFF-D6C7-BADCAAAD9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54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75F5F1-5018-607B-891F-D978E336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B5B51E-6EB1-DDF2-E57E-8CB436AA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D1AED-D3FA-B230-7265-B793A3B2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7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5E05A-1099-8768-12B3-4EF420E78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77437-E334-2FED-251A-8EC3ECA14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54A5A-C88B-550F-A5BA-18AB1F3EF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92093-3A79-3C46-ECE6-3CE423140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82970-F6C4-8512-AB08-2DC85E7D8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E1808-6266-3565-80B7-F514054E8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1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5886D-EABA-AA4D-11A8-74442CF5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853DA4-0706-29A1-33F9-18EAF5318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0D37C-32B7-21E9-5DA7-5A10FC22A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F5167-BB94-9DA3-6A1B-4E7D3C8D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F99E7-77EA-A5AA-D2CF-006FCA95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FF49A-DB2F-7094-081C-18CFB1E6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70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CEA47B-4A62-BB7B-A1D5-2E51BDDA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73EBB-27DF-73EF-6836-F27C537E6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ACE08-4D19-EAEA-9BA7-3E1381317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6/21/2023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4ECAD-4DAF-AF4B-8101-7F37D9919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EE8F8-6E6F-4B88-AB48-B3A359038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8AD35-EA55-254F-AD80-EFD99CF0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JSALT_Better_Together/blob/main/slides/June27/TownHall.pptx" TargetMode="External"/><Relationship Id="rId2" Type="http://schemas.openxmlformats.org/officeDocument/2006/relationships/hyperlink" Target="https://github.com/kwchurch/JSALT_Better_Togethe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uni.cloud.panopto.eu/Panopto/Pages/Viewer.aspx?id=7e3ebc9d-3790-46a6-8665-b02000e0e0b5" TargetMode="External"/><Relationship Id="rId2" Type="http://schemas.openxmlformats.org/officeDocument/2006/relationships/hyperlink" Target="mailto:k.church@northeastern.edu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jsalt2023.univ-lemans.fr/en/index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image" Target="../media/image26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wzPr4cUoMQ&amp;t=463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clsp.jhu.edu/workshops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8F5DA-623E-F9D0-0F7E-D8C9F077B1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2B3A6C"/>
                </a:solidFill>
                <a:effectLst/>
                <a:latin typeface="Yantramanav"/>
              </a:rPr>
              <a:t>How I Spent My Summer “Vacation” in France at JSALT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818909-9884-D518-A53B-50BCDD43BC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224" y="3602038"/>
            <a:ext cx="10749776" cy="1655762"/>
          </a:xfrm>
        </p:spPr>
        <p:txBody>
          <a:bodyPr>
            <a:normAutofit fontScale="85000" lnSpcReduction="10000"/>
          </a:bodyPr>
          <a:lstStyle/>
          <a:p>
            <a:r>
              <a:rPr lang="en-US" b="1" i="0" dirty="0">
                <a:solidFill>
                  <a:srgbClr val="2B3A6C"/>
                </a:solidFill>
                <a:effectLst/>
                <a:latin typeface="Yantramanav"/>
              </a:rPr>
              <a:t>Kenneth Church</a:t>
            </a:r>
            <a:endParaRPr lang="en-US" dirty="0">
              <a:solidFill>
                <a:srgbClr val="2B3A6C"/>
              </a:solidFill>
              <a:latin typeface="Yantramanav"/>
            </a:endParaRPr>
          </a:p>
          <a:p>
            <a:r>
              <a:rPr lang="en-US" dirty="0">
                <a:solidFill>
                  <a:srgbClr val="2B3A6C"/>
                </a:solidFill>
                <a:latin typeface="Yantramanav"/>
              </a:rPr>
              <a:t>Tuesday, June 27, 2023</a:t>
            </a:r>
            <a:endParaRPr lang="en-US" i="0" dirty="0">
              <a:solidFill>
                <a:srgbClr val="2B3A6C"/>
              </a:solidFill>
              <a:effectLst/>
              <a:latin typeface="Yantramanav"/>
            </a:endParaRPr>
          </a:p>
          <a:p>
            <a:r>
              <a:rPr lang="en-US" dirty="0">
                <a:hlinkClick r:id="rId2"/>
              </a:rPr>
              <a:t>https://github.com/kwchurch/JSALT_Better_Together</a:t>
            </a:r>
            <a:endParaRPr lang="en-US" dirty="0"/>
          </a:p>
          <a:p>
            <a:r>
              <a:rPr lang="en-US" dirty="0">
                <a:hlinkClick r:id="rId3"/>
              </a:rPr>
              <a:t>https://github.com/kwchurch/JSALT_Better_Together/blob/main/slides/June27/TownHall.pptx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00989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F75C37ED-F779-46DE-E5B4-7638687C5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17704"/>
            <a:ext cx="10436770" cy="539086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A64C01-DD70-E5BA-4C29-94B13B4E2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Query: ``On the Dangers of Stochastic Parrots…’’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1CF15-B079-6188-5871-33C1AA9BD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306E15-519B-C456-5C69-9352EF01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10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6429F38-B196-818A-BAF8-19E6ADA09C24}"/>
              </a:ext>
            </a:extLst>
          </p:cNvPr>
          <p:cNvSpPr/>
          <p:nvPr/>
        </p:nvSpPr>
        <p:spPr>
          <a:xfrm>
            <a:off x="5174165" y="3545134"/>
            <a:ext cx="6100805" cy="17963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8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AD6BA-7C96-6FE0-83B1-7C0A73F4C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Scale: Both a Blessing and a Curse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27EFB-D775-6A28-4A4B-5E5A47CA8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Huge Files: </a:t>
                </a:r>
                <a:r>
                  <a:rPr lang="en-US" dirty="0" err="1"/>
                  <a:t>TeraBytes</a:t>
                </a:r>
                <a:endParaRPr lang="en-US" dirty="0"/>
              </a:p>
              <a:p>
                <a:r>
                  <a:rPr lang="en-US" dirty="0"/>
                  <a:t>Embedding: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200M documents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 dirty="0"/>
                      <m:t>768</m:t>
                    </m:r>
                  </m:oMath>
                </a14:m>
                <a:r>
                  <a:rPr lang="en-US" dirty="0"/>
                  <a:t>: hidden dimensions</a:t>
                </a:r>
              </a:p>
              <a:p>
                <a:pPr lvl="1"/>
                <a:r>
                  <a:rPr lang="en-US" dirty="0"/>
                  <a:t>Similarity of two docs: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)⁡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Similarity of all pairs of docs: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1136051-9164-9018-3C7C-6DA565415D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343A6-C06F-19FE-E062-7E83E8FA6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Blessing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FC68A93-218F-28D5-1E4F-E45B6736CF39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Approximate Nearest Neighbors</a:t>
                </a:r>
              </a:p>
              <a:p>
                <a:pPr lvl="1"/>
                <a:r>
                  <a:rPr lang="en-US" dirty="0"/>
                  <a:t>Cannot materialize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But can find large values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Web search &gt;&gt; Enterprise</a:t>
                </a:r>
              </a:p>
              <a:p>
                <a:pPr lvl="1"/>
                <a:r>
                  <a:rPr lang="en-US" dirty="0"/>
                  <a:t>Easier to find stuff in large graphs</a:t>
                </a:r>
              </a:p>
              <a:p>
                <a:pPr lvl="1"/>
                <a:r>
                  <a:rPr lang="en-US" dirty="0"/>
                  <a:t>than small graphs (enterprise)</a:t>
                </a:r>
              </a:p>
              <a:p>
                <a:r>
                  <a:rPr lang="en-US" dirty="0"/>
                  <a:t>Network Effects (Metcalfe’s Law)</a:t>
                </a:r>
              </a:p>
              <a:p>
                <a:pPr lvl="1"/>
                <a:r>
                  <a:rPr lang="en-US" dirty="0"/>
                  <a:t>Rich get richer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FC68A93-218F-28D5-1E4F-E45B6736CF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200" t="-2749" r="-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7C19C7F-467F-40B2-57B4-282890919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572BF2-3EA2-8F77-9486-B903A464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79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B95E0F-C147-749D-5B0E-838CA5C3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865" y="136525"/>
            <a:ext cx="4427034" cy="1325563"/>
          </a:xfrm>
        </p:spPr>
        <p:txBody>
          <a:bodyPr/>
          <a:lstStyle/>
          <a:p>
            <a:r>
              <a:rPr lang="en-US" dirty="0"/>
              <a:t>Metcalfe’s Law</a:t>
            </a:r>
            <a:br>
              <a:rPr lang="en-US" dirty="0"/>
            </a:br>
            <a:r>
              <a:rPr lang="en-US" dirty="0"/>
              <a:t>(Network Effects)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History: 3Com was selling small networks</a:t>
                </a:r>
              </a:p>
              <a:p>
                <a:pPr lvl="1"/>
                <a:r>
                  <a:rPr lang="en-US" dirty="0"/>
                  <a:t>3 = 1 printer + 2 computers</a:t>
                </a:r>
              </a:p>
              <a:p>
                <a:pPr lvl="1"/>
                <a:r>
                  <a:rPr lang="en-US" dirty="0"/>
                  <a:t>Metcalfe argued they should sell bigger networks</a:t>
                </a:r>
              </a:p>
              <a:p>
                <a:pPr lvl="2"/>
                <a:r>
                  <a:rPr lang="en-US" dirty="0"/>
                  <a:t>(and more 3Com products)</a:t>
                </a:r>
              </a:p>
              <a:p>
                <a:pPr lvl="2"/>
                <a:r>
                  <a:rPr lang="en-US" dirty="0"/>
                  <a:t>because of economies of scale</a:t>
                </a:r>
              </a:p>
              <a:p>
                <a:r>
                  <a:rPr lang="en-US" dirty="0"/>
                  <a:t>Economy of Scale:</a:t>
                </a:r>
              </a:p>
              <a:p>
                <a:pPr lvl="1"/>
                <a:r>
                  <a:rPr lang="en-US" dirty="0"/>
                  <a:t>Benefits scale faster than costs</a:t>
                </a:r>
              </a:p>
              <a:p>
                <a:pPr lvl="2"/>
                <a:r>
                  <a:rPr lang="en-US" dirty="0"/>
                  <a:t>Benefits: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Costs: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Law has been good for AT&amp;T, Google, Social Media</a:t>
                </a:r>
              </a:p>
              <a:p>
                <a:r>
                  <a:rPr lang="en-US" dirty="0"/>
                  <a:t>Hypo: also good for Academic Search</a:t>
                </a:r>
              </a:p>
              <a:p>
                <a:pPr lvl="1"/>
                <a:r>
                  <a:rPr lang="en-US" dirty="0"/>
                  <a:t>Consequently, we should experiment with large graphs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  <a:blipFill>
                <a:blip r:embed="rId2"/>
                <a:stretch>
                  <a:fillRect l="-1128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3CA5BEF-2686-08DD-C766-6F5FDCD3F6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452" y="136525"/>
            <a:ext cx="2130426" cy="489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5251D5-3C45-7681-CD11-6D358DD7665E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DFF2231-C5FA-81BD-077C-1E3AE6895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C9ADA1-B61D-9CAB-D6C7-FA4FB435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12</a:t>
            </a:fld>
            <a:endParaRPr lang="en-US"/>
          </a:p>
        </p:txBody>
      </p:sp>
      <p:pic>
        <p:nvPicPr>
          <p:cNvPr id="2" name="Picture 2" descr="Mark Wilson/Getty Images">
            <a:extLst>
              <a:ext uri="{FF2B5EF4-FFF2-40B4-BE49-F238E27FC236}">
                <a16:creationId xmlns:a16="http://schemas.microsoft.com/office/drawing/2014/main" id="{B1120AD7-1C91-99E9-5C2C-A1A18657D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68"/>
            <a:ext cx="2503778" cy="324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71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7116ED-FE43-F405-6F05-C541AD8CD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Turing Award/Winners</a:t>
            </a:r>
          </a:p>
        </p:txBody>
      </p:sp>
      <p:pic>
        <p:nvPicPr>
          <p:cNvPr id="10" name="Content Placeholder 9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85E7CAFC-FBCD-2E7A-413F-5012FCF04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156"/>
          <a:stretch/>
        </p:blipFill>
        <p:spPr>
          <a:xfrm>
            <a:off x="159946" y="1829002"/>
            <a:ext cx="11872108" cy="361279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F2DA25-2293-05F3-099A-DF4955525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1CD6C-C291-9456-0AE6-DB98542C7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17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9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7A39D4B1-12FF-96B2-BD13-15D1D5398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56"/>
          <a:stretch/>
        </p:blipFill>
        <p:spPr>
          <a:xfrm>
            <a:off x="175687" y="3429001"/>
            <a:ext cx="9473586" cy="2882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84402E-2063-E31F-0828-7D0A6A4D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68737" cy="1325563"/>
          </a:xfrm>
        </p:spPr>
        <p:txBody>
          <a:bodyPr/>
          <a:lstStyle/>
          <a:p>
            <a:r>
              <a:rPr lang="en-US" dirty="0"/>
              <a:t>Turing Awards: Metcalfe’s Law, Deep Nets, Linear Algebra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03967-D57C-F5A5-B962-294C4A6F14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931248" cy="4351338"/>
          </a:xfrm>
        </p:spPr>
        <p:txBody>
          <a:bodyPr/>
          <a:lstStyle/>
          <a:p>
            <a:r>
              <a:rPr lang="en-US" dirty="0" err="1"/>
              <a:t>Metclalfe’s</a:t>
            </a:r>
            <a:r>
              <a:rPr lang="en-US" dirty="0"/>
              <a:t> Law: Metcalfe</a:t>
            </a:r>
          </a:p>
          <a:p>
            <a:r>
              <a:rPr lang="en-US" dirty="0"/>
              <a:t>Deep Nets: Hinton, </a:t>
            </a:r>
            <a:r>
              <a:rPr lang="en-US" dirty="0" err="1"/>
              <a:t>Bengio</a:t>
            </a:r>
            <a:r>
              <a:rPr lang="en-US" dirty="0"/>
              <a:t>, </a:t>
            </a:r>
            <a:r>
              <a:rPr lang="en-US" dirty="0" err="1"/>
              <a:t>LeCun</a:t>
            </a:r>
            <a:endParaRPr lang="en-US" dirty="0"/>
          </a:p>
          <a:p>
            <a:r>
              <a:rPr lang="en-US" dirty="0"/>
              <a:t>Linear Algebra: </a:t>
            </a:r>
            <a:r>
              <a:rPr lang="en-US" dirty="0" err="1"/>
              <a:t>Dongarra</a:t>
            </a:r>
            <a:endParaRPr lang="en-US" dirty="0"/>
          </a:p>
          <a:p>
            <a:endParaRPr lang="en-US" dirty="0"/>
          </a:p>
        </p:txBody>
      </p:sp>
      <p:pic>
        <p:nvPicPr>
          <p:cNvPr id="8" name="Content Placeholder 7" descr="A picture containing text, human face, person, clothing&#10;&#10;Description automatically generated">
            <a:extLst>
              <a:ext uri="{FF2B5EF4-FFF2-40B4-BE49-F238E27FC236}">
                <a16:creationId xmlns:a16="http://schemas.microsoft.com/office/drawing/2014/main" id="{907E6B1B-E327-66AE-E95D-FAECFEFAC7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121698" y="136524"/>
            <a:ext cx="3070302" cy="650865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BC0FC-DA5E-5ABE-118C-828465CA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2A9769-A23A-4CA6-A9BD-CC6578EA0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56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7D94C-30EB-86EB-FADB-84E1939B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8C83F4-AE8C-A03D-6E96-535E84AA1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81111-2624-6506-E346-C0614B2DE8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Large (Metcalfe’s Law)</a:t>
            </a:r>
          </a:p>
          <a:p>
            <a:r>
              <a:rPr lang="en-US" dirty="0"/>
              <a:t>Growing</a:t>
            </a:r>
          </a:p>
          <a:p>
            <a:r>
              <a:rPr lang="en-US" dirty="0"/>
              <a:t>Dirty</a:t>
            </a:r>
          </a:p>
          <a:p>
            <a:pPr lvl="1"/>
            <a:r>
              <a:rPr lang="en-US" dirty="0"/>
              <a:t>Missing Values</a:t>
            </a:r>
          </a:p>
          <a:p>
            <a:pPr lvl="1"/>
            <a:r>
              <a:rPr lang="en-US" dirty="0"/>
              <a:t>Bad/misleading Values (dups)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5481EC-9918-3472-94AD-822C57F937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Idealizations (Evaluation Benchmarks)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58F134-5607-4419-2D48-285922219F3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Small</a:t>
            </a:r>
          </a:p>
          <a:p>
            <a:r>
              <a:rPr lang="en-US" dirty="0"/>
              <a:t>Static</a:t>
            </a:r>
          </a:p>
          <a:p>
            <a:r>
              <a:rPr lang="en-US" dirty="0"/>
              <a:t>Clean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0BFA723-4A6F-0124-E60C-88ECEFA13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11E133-0A46-4F56-3AB4-2ECD85D14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525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0251A88-E6E5-ED72-390D-89168AD0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Scientific Output Doubles Every 9 Years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DBAFCF8-EEA3-34FF-BD0B-76E646436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64766" cy="4351338"/>
          </a:xfrm>
        </p:spPr>
        <p:txBody>
          <a:bodyPr>
            <a:normAutofit/>
          </a:bodyPr>
          <a:lstStyle/>
          <a:p>
            <a:r>
              <a:rPr lang="en-US" sz="3200" dirty="0"/>
              <a:t>Timeliness</a:t>
            </a:r>
          </a:p>
          <a:p>
            <a:pPr lvl="1"/>
            <a:r>
              <a:rPr lang="en-US" sz="2800" dirty="0"/>
              <a:t>Web companies keep indexes up to date (web is a moving target)</a:t>
            </a:r>
          </a:p>
          <a:p>
            <a:pPr lvl="1"/>
            <a:r>
              <a:rPr lang="en-US" sz="2800" dirty="0"/>
              <a:t>Ditto for Academic Search</a:t>
            </a:r>
          </a:p>
        </p:txBody>
      </p:sp>
      <p:pic>
        <p:nvPicPr>
          <p:cNvPr id="14" name="Content Placeholder 10">
            <a:extLst>
              <a:ext uri="{FF2B5EF4-FFF2-40B4-BE49-F238E27FC236}">
                <a16:creationId xmlns:a16="http://schemas.microsoft.com/office/drawing/2014/main" id="{EAF6FD8D-1A5C-F3B9-7282-7FF6C55FDE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57126" y="1825625"/>
            <a:ext cx="4351338" cy="4351338"/>
          </a:xfr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9D17EE13-4C0B-E254-2157-176FF5231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636919F-0828-7BAA-1E20-CD589E9C7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248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6C873-DFE4-FE78-B581-8BA7C12D9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Value: Author Contributions + Audience Appreciation</a:t>
            </a:r>
            <a:br>
              <a:rPr lang="en-US" sz="4000" dirty="0"/>
            </a:br>
            <a:r>
              <a:rPr lang="en-US" sz="4000" dirty="0"/>
              <a:t>(Literature is a conversation, like social media)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27F6A21-D064-D9B1-FBBF-786A8F0D5A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Author Contributions</a:t>
            </a:r>
          </a:p>
          <a:p>
            <a:pPr lvl="1"/>
            <a:r>
              <a:rPr lang="en-US" dirty="0"/>
              <a:t>Time Invariant</a:t>
            </a:r>
          </a:p>
          <a:p>
            <a:pPr lvl="1"/>
            <a:r>
              <a:rPr lang="en-US" dirty="0"/>
              <a:t>Does not change after publication</a:t>
            </a:r>
          </a:p>
          <a:p>
            <a:r>
              <a:rPr lang="en-US" dirty="0"/>
              <a:t>Audience Appreciation</a:t>
            </a:r>
          </a:p>
          <a:p>
            <a:pPr lvl="1"/>
            <a:r>
              <a:rPr lang="en-US" dirty="0"/>
              <a:t>Evolves over time</a:t>
            </a:r>
          </a:p>
          <a:p>
            <a:pPr lvl="1"/>
            <a:r>
              <a:rPr lang="en-US" dirty="0"/>
              <a:t>Behavioral Signals</a:t>
            </a:r>
          </a:p>
          <a:p>
            <a:pPr lvl="2"/>
            <a:r>
              <a:rPr lang="en-US" dirty="0"/>
              <a:t>Views</a:t>
            </a:r>
          </a:p>
          <a:p>
            <a:pPr lvl="2"/>
            <a:r>
              <a:rPr lang="en-US" dirty="0"/>
              <a:t>Citations</a:t>
            </a:r>
          </a:p>
        </p:txBody>
      </p:sp>
      <p:pic>
        <p:nvPicPr>
          <p:cNvPr id="14" name="Content Placeholder 13" descr="A picture containing line, plot, slope, screenshot&#10;&#10;Description automatically generated">
            <a:extLst>
              <a:ext uri="{FF2B5EF4-FFF2-40B4-BE49-F238E27FC236}">
                <a16:creationId xmlns:a16="http://schemas.microsoft.com/office/drawing/2014/main" id="{29FD0CD3-55A8-DCDB-13B3-DD2570C904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07759" y="3429000"/>
            <a:ext cx="7509092" cy="306387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05CAE-F0AE-C05F-9F48-4DE2DD3D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0A684-EEDF-7FA0-EB87-A19DCCCD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17</a:t>
            </a:fld>
            <a:endParaRPr lang="en-US"/>
          </a:p>
        </p:txBody>
      </p:sp>
      <p:pic>
        <p:nvPicPr>
          <p:cNvPr id="16" name="Picture 15" descr="A screenshot of a website&#10;&#10;Description automatically generated with low confidence">
            <a:extLst>
              <a:ext uri="{FF2B5EF4-FFF2-40B4-BE49-F238E27FC236}">
                <a16:creationId xmlns:a16="http://schemas.microsoft.com/office/drawing/2014/main" id="{B6526378-7E19-E707-3412-320D41D30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102" y="1783720"/>
            <a:ext cx="6073446" cy="1583793"/>
          </a:xfrm>
          <a:prstGeom prst="rect">
            <a:avLst/>
          </a:prstGeom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CBD77A7D-C7AA-16B1-27ED-EABE17720358}"/>
              </a:ext>
            </a:extLst>
          </p:cNvPr>
          <p:cNvSpPr/>
          <p:nvPr/>
        </p:nvSpPr>
        <p:spPr>
          <a:xfrm rot="10800000">
            <a:off x="7649429" y="4527857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169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B5E65-85EE-37C1-A3CE-395EC99079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The Impact of Large Language Models (LLMs) on MT: </a:t>
            </a:r>
            <a:br>
              <a:rPr lang="en-US" dirty="0"/>
            </a:br>
            <a:r>
              <a:rPr lang="en-US" dirty="0"/>
              <a:t>A European 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823D98-E6BB-0519-9615-F4CCBC2CB6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Kenneth Church</a:t>
            </a:r>
          </a:p>
          <a:p>
            <a:r>
              <a:rPr lang="en-US" dirty="0">
                <a:hlinkClick r:id="rId2"/>
              </a:rPr>
              <a:t>k.church@northeastern.edu</a:t>
            </a:r>
            <a:endParaRPr lang="en-US" dirty="0"/>
          </a:p>
          <a:p>
            <a:r>
              <a:rPr lang="en-US" dirty="0"/>
              <a:t>EAMT-2023</a:t>
            </a:r>
          </a:p>
          <a:p>
            <a:r>
              <a:rPr lang="en-US" dirty="0">
                <a:hlinkClick r:id="rId3"/>
              </a:rPr>
              <a:t>Video Recording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796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0219A-7A55-2EAF-90AD-881079859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 from an Ugly American…</a:t>
            </a:r>
            <a:br>
              <a:rPr lang="en-US" dirty="0"/>
            </a:br>
            <a:r>
              <a:rPr lang="en-US" dirty="0"/>
              <a:t>(The Good, the Bad and the Ugly)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81231-0B5E-B68B-327C-C3899DA60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This meeting reminds me of a meeting in Paris in 1995</a:t>
            </a:r>
          </a:p>
          <a:p>
            <a:pPr lvl="1"/>
            <a:r>
              <a:rPr lang="en-US" dirty="0"/>
              <a:t>Comparing NLP funding in America with European Community</a:t>
            </a:r>
          </a:p>
          <a:p>
            <a:pPr lvl="2"/>
            <a:r>
              <a:rPr lang="en-US" dirty="0"/>
              <a:t>America: funding </a:t>
            </a:r>
            <a:r>
              <a:rPr lang="en-US" dirty="0">
                <a:sym typeface="Wingdings" pitchFamily="2" charset="2"/>
              </a:rPr>
              <a:t> defense</a:t>
            </a:r>
          </a:p>
          <a:p>
            <a:pPr lvl="2"/>
            <a:r>
              <a:rPr lang="en-US" dirty="0">
                <a:sym typeface="Wingdings" pitchFamily="2" charset="2"/>
              </a:rPr>
              <a:t>Europe: funding  community</a:t>
            </a:r>
            <a:endParaRPr lang="en-US" dirty="0"/>
          </a:p>
          <a:p>
            <a:r>
              <a:rPr lang="en-US" dirty="0"/>
              <a:t>At that time, there were concerns about web</a:t>
            </a:r>
          </a:p>
          <a:p>
            <a:pPr lvl="1"/>
            <a:r>
              <a:rPr lang="en-US" dirty="0"/>
              <a:t>Would WWW be bad for French?</a:t>
            </a:r>
          </a:p>
          <a:p>
            <a:r>
              <a:rPr lang="en-US" dirty="0"/>
              <a:t>In retrospect,</a:t>
            </a:r>
          </a:p>
          <a:p>
            <a:pPr lvl="1"/>
            <a:r>
              <a:rPr lang="en-US" dirty="0"/>
              <a:t>Web has been good for languages, big and small</a:t>
            </a:r>
          </a:p>
          <a:p>
            <a:r>
              <a:rPr lang="en-US" dirty="0"/>
              <a:t>In general,</a:t>
            </a:r>
          </a:p>
          <a:p>
            <a:pPr lvl="1"/>
            <a:r>
              <a:rPr lang="en-US" dirty="0"/>
              <a:t>Technology </a:t>
            </a:r>
            <a:r>
              <a:rPr lang="en-US" dirty="0">
                <a:sym typeface="Wingdings" pitchFamily="2" charset="2"/>
              </a:rPr>
              <a:t> Change (for better and for worse)</a:t>
            </a:r>
            <a:endParaRPr lang="en-US" dirty="0"/>
          </a:p>
          <a:p>
            <a:r>
              <a:rPr lang="en-US" dirty="0"/>
              <a:t>Tech has upsides and downsides (and worse)</a:t>
            </a:r>
          </a:p>
        </p:txBody>
      </p:sp>
      <p:pic>
        <p:nvPicPr>
          <p:cNvPr id="5" name="Picture 4" descr="A person in a cowboy hat and cape&#10;&#10;Description automatically generated with low confidence">
            <a:extLst>
              <a:ext uri="{FF2B5EF4-FFF2-40B4-BE49-F238E27FC236}">
                <a16:creationId xmlns:a16="http://schemas.microsoft.com/office/drawing/2014/main" id="{8DBF369D-37BD-2ABF-6311-F82F40D68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334" y="2916646"/>
            <a:ext cx="4791039" cy="379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25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72E2971-C4DC-8CAC-5EF9-8460D64EE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hlinkClick r:id="rId2"/>
              </a:rPr>
              <a:t>https://jsalt2023.univ-lemans.fr/en/index.html</a:t>
            </a:r>
            <a:r>
              <a:rPr lang="en-US" sz="4000" dirty="0"/>
              <a:t> </a:t>
            </a:r>
          </a:p>
        </p:txBody>
      </p:sp>
      <p:pic>
        <p:nvPicPr>
          <p:cNvPr id="9" name="Content Placeholder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E271F39-71E9-A575-0F95-37847D6AC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326835"/>
            <a:ext cx="10515600" cy="334891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3CAB7-F5B6-C6F1-7873-A7C84316B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45C994-9167-652A-DB55-0130C8A2D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42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Zucked: Waking Up to the Facebook Catastrophe">
            <a:extLst>
              <a:ext uri="{FF2B5EF4-FFF2-40B4-BE49-F238E27FC236}">
                <a16:creationId xmlns:a16="http://schemas.microsoft.com/office/drawing/2014/main" id="{06EBDBD7-CF2F-3825-DD18-88431048A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310" y="2548006"/>
            <a:ext cx="1658022" cy="165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C54F74-25AB-8539-1664-8D5A9A08E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Ugly: Responsible AI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9908F4-10F3-BF34-7648-F6907824049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575538"/>
                <a:ext cx="10667215" cy="524130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Incentives matter</a:t>
                </a:r>
              </a:p>
              <a:p>
                <a:pPr lvl="1"/>
                <a:r>
                  <a:rPr lang="en-US" dirty="0"/>
                  <a:t>Risks 1.0 (2016)</a:t>
                </a:r>
              </a:p>
              <a:p>
                <a:pPr lvl="2"/>
                <a:r>
                  <a:rPr lang="en-US" dirty="0"/>
                  <a:t>Unfair, Biased</a:t>
                </a:r>
              </a:p>
              <a:p>
                <a:pPr lvl="1"/>
                <a:r>
                  <a:rPr lang="en-US" dirty="0"/>
                  <a:t>Risks 2.0 (2022)</a:t>
                </a:r>
              </a:p>
              <a:p>
                <a:pPr lvl="2"/>
                <a:r>
                  <a:rPr lang="en-US" dirty="0"/>
                  <a:t>Addictive, dangerous, deadly</a:t>
                </a:r>
              </a:p>
              <a:p>
                <a:pPr lvl="2"/>
                <a:r>
                  <a:rPr lang="en-US" dirty="0"/>
                  <a:t>and insanely profitable</a:t>
                </a:r>
              </a:p>
              <a:p>
                <a:pPr lvl="1"/>
                <a:r>
                  <a:rPr lang="en-US" dirty="0"/>
                  <a:t>Risks 3.0 (2023)</a:t>
                </a:r>
              </a:p>
              <a:p>
                <a:pPr lvl="2"/>
                <a:r>
                  <a:rPr lang="en-US" dirty="0"/>
                  <a:t>Malware</a:t>
                </a:r>
              </a:p>
              <a:p>
                <a:pPr lvl="2"/>
                <a:r>
                  <a:rPr lang="en-US" dirty="0"/>
                  <a:t>Spyware</a:t>
                </a:r>
              </a:p>
              <a:p>
                <a:r>
                  <a:rPr lang="en-US" dirty="0"/>
                  <a:t>Challenge for Regulation</a:t>
                </a:r>
              </a:p>
              <a:p>
                <a:pPr lvl="2"/>
                <a:r>
                  <a:rPr lang="en-US" dirty="0"/>
                  <a:t>Business case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Public Interest (Health, National Security)</a:t>
                </a:r>
              </a:p>
              <a:p>
                <a:pPr lvl="1"/>
                <a:r>
                  <a:rPr lang="en-US" dirty="0"/>
                  <a:t>Tobacco companies maximize sales; ditto for fast food &amp; junk food</a:t>
                </a:r>
              </a:p>
              <a:p>
                <a:pPr lvl="1"/>
                <a:r>
                  <a:rPr lang="en-US" dirty="0"/>
                  <a:t>Risks 2.0 (Toxicity): Good for social media companies; we ❤️ click bait</a:t>
                </a:r>
              </a:p>
              <a:p>
                <a:pPr lvl="1"/>
                <a:r>
                  <a:rPr lang="en-US" dirty="0"/>
                  <a:t>Risks 3.0 (Conflict): Good for defense industry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9908F4-10F3-BF34-7648-F690782404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575538"/>
                <a:ext cx="10667215" cy="5241303"/>
              </a:xfrm>
              <a:blipFill>
                <a:blip r:embed="rId3"/>
                <a:stretch>
                  <a:fillRect l="-1071" t="-2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 descr="A screenshot of a social media post&#10;&#10;Description automatically generated with low confidence">
            <a:extLst>
              <a:ext uri="{FF2B5EF4-FFF2-40B4-BE49-F238E27FC236}">
                <a16:creationId xmlns:a16="http://schemas.microsoft.com/office/drawing/2014/main" id="{6A81F1E5-49E5-D39F-B27E-2FD820B673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469328" y="57029"/>
            <a:ext cx="4614146" cy="1456441"/>
          </a:xfrm>
        </p:spPr>
      </p:pic>
      <p:pic>
        <p:nvPicPr>
          <p:cNvPr id="8" name="Picture 7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4FCA3FFA-99CE-7E3B-9F48-0B01BB479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1250" y="1399661"/>
            <a:ext cx="4490301" cy="1127509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103DAE6-3B3D-E59F-7916-67B03E8D3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61435" y="145601"/>
            <a:ext cx="1544049" cy="238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egasus: How a Spy in Your Pocket Threatens the End of Privacy, Dignity, and Democracy">
            <a:extLst>
              <a:ext uri="{FF2B5EF4-FFF2-40B4-BE49-F238E27FC236}">
                <a16:creationId xmlns:a16="http://schemas.microsoft.com/office/drawing/2014/main" id="{BE748173-14A2-61ED-FD4B-3A475776A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273" y="2520701"/>
            <a:ext cx="2409287" cy="240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text, font, screenshot, graphic design&#10;&#10;Description automatically generated">
            <a:extLst>
              <a:ext uri="{FF2B5EF4-FFF2-40B4-BE49-F238E27FC236}">
                <a16:creationId xmlns:a16="http://schemas.microsoft.com/office/drawing/2014/main" id="{6CD63B15-4474-574D-AB6E-694DA48289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0560" y="2520702"/>
            <a:ext cx="1682883" cy="2409287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2F862A12-F715-7EBA-C478-4D231057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669" y="2341030"/>
            <a:ext cx="1591744" cy="238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61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4ba7032a9_0_18"/>
          <p:cNvSpPr txBox="1">
            <a:spLocks noGrp="1"/>
          </p:cNvSpPr>
          <p:nvPr>
            <p:ph type="title"/>
          </p:nvPr>
        </p:nvSpPr>
        <p:spPr>
          <a:xfrm>
            <a:off x="349069" y="340683"/>
            <a:ext cx="363099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Hallucinations</a:t>
            </a:r>
            <a:endParaRPr dirty="0"/>
          </a:p>
        </p:txBody>
      </p:sp>
      <p:sp>
        <p:nvSpPr>
          <p:cNvPr id="145" name="Google Shape;145;g124ba7032a9_0_18"/>
          <p:cNvSpPr txBox="1">
            <a:spLocks noGrp="1"/>
          </p:cNvSpPr>
          <p:nvPr>
            <p:ph idx="1"/>
          </p:nvPr>
        </p:nvSpPr>
        <p:spPr>
          <a:xfrm>
            <a:off x="141447" y="1523783"/>
            <a:ext cx="4216862" cy="2115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Language models</a:t>
            </a:r>
          </a:p>
          <a:p>
            <a:pPr marL="914400" lvl="1" indent="-342900">
              <a:spcBef>
                <a:spcPts val="0"/>
              </a:spcBef>
              <a:buSzPts val="1800"/>
            </a:pPr>
            <a:r>
              <a:rPr lang="en-US" sz="2000" dirty="0"/>
              <a:t>make up ``alternative facts’’ </a:t>
            </a:r>
            <a:endParaRPr sz="2000"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/>
              <a:t>faster than fact-checking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Dangerous failure mode</a:t>
            </a:r>
          </a:p>
          <a:p>
            <a:pPr marL="914400" lvl="1" indent="-342900">
              <a:spcBef>
                <a:spcPts val="0"/>
              </a:spcBef>
              <a:buSzPts val="1800"/>
            </a:pPr>
            <a:r>
              <a:rPr lang="en-US" sz="2000" dirty="0"/>
              <a:t>People will believe these ``alternative facts’’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7933FE-9BDD-65D9-7C4E-9CB00BBE2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https://github.com/kwchurch/ACL2022_deepnets_tutorial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58688B-22DD-7D6E-B824-CF030902F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FEA250-3342-A646-B643-53E371B4A843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38520250-6AEE-D522-14A1-6E890DED75CC}"/>
              </a:ext>
            </a:extLst>
          </p:cNvPr>
          <p:cNvSpPr txBox="1">
            <a:spLocks/>
          </p:cNvSpPr>
          <p:nvPr/>
        </p:nvSpPr>
        <p:spPr>
          <a:xfrm>
            <a:off x="4358309" y="4551705"/>
            <a:ext cx="7635245" cy="89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 err="1"/>
              <a:t>ChatGPT</a:t>
            </a:r>
            <a:r>
              <a:rPr lang="en-US" sz="3300" dirty="0"/>
              <a:t> Hallucinates on CBS ``60 Minutes’’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https://www.youtube.com/watch?v=1wzPr4cUoMQ&amp;t=463s</a:t>
            </a:r>
            <a:r>
              <a:rPr lang="en-US" sz="2400" dirty="0"/>
              <a:t> </a:t>
            </a:r>
          </a:p>
        </p:txBody>
      </p:sp>
      <p:pic>
        <p:nvPicPr>
          <p:cNvPr id="7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6EB73FF-0871-6F7B-EF3C-64557420D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245" y="365125"/>
            <a:ext cx="7680309" cy="4059371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F410C93-B51D-A051-429F-71B38A670AD9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7F2F533-00C2-E03A-F5B4-A822C73481A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FEA250-3342-A646-B643-53E371B4A843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82943329-8DD7-9163-31CE-146D13942F58}"/>
              </a:ext>
            </a:extLst>
          </p:cNvPr>
          <p:cNvSpPr/>
          <p:nvPr/>
        </p:nvSpPr>
        <p:spPr>
          <a:xfrm>
            <a:off x="8449653" y="2685877"/>
            <a:ext cx="1472883" cy="415094"/>
          </a:xfrm>
          <a:prstGeom prst="wedgeRoundRectCallout">
            <a:avLst>
              <a:gd name="adj1" fmla="val -24641"/>
              <a:gd name="adj2" fmla="val -2031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Hallucination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5E61DDD-2BD2-489A-7EB3-B3C8C60C77F6}"/>
              </a:ext>
            </a:extLst>
          </p:cNvPr>
          <p:cNvSpPr/>
          <p:nvPr/>
        </p:nvSpPr>
        <p:spPr>
          <a:xfrm>
            <a:off x="8610600" y="612812"/>
            <a:ext cx="959361" cy="415094"/>
          </a:xfrm>
          <a:prstGeom prst="wedgeRoundRectCallout">
            <a:avLst>
              <a:gd name="adj1" fmla="val -79002"/>
              <a:gd name="adj2" fmla="val -295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Prompt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482" y="1371600"/>
            <a:ext cx="4800600" cy="376047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15954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History: Pendulum Swung Too Far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5E0140-6460-C447-B8A8-F1174DDF41F1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79" y="1416931"/>
            <a:ext cx="5898237" cy="36095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135" y="5257801"/>
            <a:ext cx="5790417" cy="114617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A00A8B-4AE6-881B-644F-167D2C7F93CE}"/>
              </a:ext>
            </a:extLst>
          </p:cNvPr>
          <p:cNvCxnSpPr/>
          <p:nvPr/>
        </p:nvCxnSpPr>
        <p:spPr>
          <a:xfrm flipH="1">
            <a:off x="8532596" y="2034405"/>
            <a:ext cx="427442" cy="152039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CE2B7150-AF19-E7BD-E414-AA784CA3FD92}"/>
              </a:ext>
            </a:extLst>
          </p:cNvPr>
          <p:cNvSpPr/>
          <p:nvPr/>
        </p:nvSpPr>
        <p:spPr>
          <a:xfrm>
            <a:off x="243479" y="5074599"/>
            <a:ext cx="4337603" cy="1111497"/>
          </a:xfrm>
          <a:prstGeom prst="wedgeRoundRectCallout">
            <a:avLst>
              <a:gd name="adj1" fmla="val 63165"/>
              <a:gd name="adj2" fmla="val 1752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400" dirty="0"/>
              <a:t>⚠️ ⚠️ ⚠️ </a:t>
            </a:r>
            <a:r>
              <a:rPr lang="en-US" sz="28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/>
              <a:t>⚠️ ⚠️ ⚠️</a:t>
            </a:r>
            <a:r>
              <a:rPr lang="en-US" sz="24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Unrealistic Expectations  Winter</a:t>
            </a:r>
            <a:endParaRPr sz="2000" dirty="0"/>
          </a:p>
        </p:txBody>
      </p:sp>
      <p:sp>
        <p:nvSpPr>
          <p:cNvPr id="12" name="Google Shape;192;p14">
            <a:extLst>
              <a:ext uri="{FF2B5EF4-FFF2-40B4-BE49-F238E27FC236}">
                <a16:creationId xmlns:a16="http://schemas.microsoft.com/office/drawing/2014/main" id="{0DB80AB3-E569-FFB4-084C-1626F0BCB92E}"/>
              </a:ext>
            </a:extLst>
          </p:cNvPr>
          <p:cNvSpPr/>
          <p:nvPr/>
        </p:nvSpPr>
        <p:spPr>
          <a:xfrm>
            <a:off x="243479" y="5078658"/>
            <a:ext cx="4337603" cy="1111497"/>
          </a:xfrm>
          <a:prstGeom prst="wedgeRoundRectCallout">
            <a:avLst>
              <a:gd name="adj1" fmla="val 64288"/>
              <a:gd name="adj2" fmla="val 6814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400" dirty="0"/>
              <a:t>⚠️ ⚠️ ⚠️ </a:t>
            </a:r>
            <a:r>
              <a:rPr lang="en-US" sz="28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/>
              <a:t>⚠️ ⚠️ ⚠️</a:t>
            </a:r>
            <a:r>
              <a:rPr lang="en-US" sz="24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Unrealistic Expectations  Winter</a:t>
            </a:r>
            <a:endParaRPr sz="2000" dirty="0"/>
          </a:p>
        </p:txBody>
      </p:sp>
      <p:sp>
        <p:nvSpPr>
          <p:cNvPr id="8" name="Google Shape;192;p14">
            <a:extLst>
              <a:ext uri="{FF2B5EF4-FFF2-40B4-BE49-F238E27FC236}">
                <a16:creationId xmlns:a16="http://schemas.microsoft.com/office/drawing/2014/main" id="{FA79FA9B-6349-F4B3-B068-D78138007143}"/>
              </a:ext>
            </a:extLst>
          </p:cNvPr>
          <p:cNvSpPr/>
          <p:nvPr/>
        </p:nvSpPr>
        <p:spPr>
          <a:xfrm>
            <a:off x="10234515" y="4992513"/>
            <a:ext cx="1596965" cy="596613"/>
          </a:xfrm>
          <a:prstGeom prst="wedgeRoundRectCallout">
            <a:avLst>
              <a:gd name="adj1" fmla="val -60409"/>
              <a:gd name="adj2" fmla="val 30683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Mechanism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17539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1235F2-F472-6FCE-C334-91D05320F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229" y="2654710"/>
            <a:ext cx="2477689" cy="1940856"/>
          </a:xfrm>
          <a:prstGeom prst="rect">
            <a:avLst/>
          </a:prstGeom>
        </p:spPr>
      </p:pic>
      <p:pic>
        <p:nvPicPr>
          <p:cNvPr id="3076" name="Picture 4" descr="Winter Is Coming: Why Vladimir Putin and the Enemies of the Free World Must Be Stopped">
            <a:extLst>
              <a:ext uri="{FF2B5EF4-FFF2-40B4-BE49-F238E27FC236}">
                <a16:creationId xmlns:a16="http://schemas.microsoft.com/office/drawing/2014/main" id="{538A829F-7669-3DB3-51CA-ACF26344D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77" y="1282043"/>
            <a:ext cx="3313523" cy="331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D74D08D-1532-D638-16A1-88351615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Winter is Coming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0104BC-DFCB-43F8-4F42-9414014908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2657" y="4723629"/>
            <a:ext cx="5447145" cy="16984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Pendulum Swung Too Far</a:t>
            </a:r>
          </a:p>
          <a:p>
            <a:pPr lvl="1"/>
            <a:r>
              <a:rPr lang="en-US" dirty="0"/>
              <a:t>There have been many AI Winters</a:t>
            </a:r>
          </a:p>
          <a:p>
            <a:pPr lvl="1"/>
            <a:r>
              <a:rPr lang="en-US" dirty="0"/>
              <a:t>Often, after ``irrational exuberance’’ </a:t>
            </a:r>
          </a:p>
          <a:p>
            <a:pPr lvl="1"/>
            <a:r>
              <a:rPr lang="en-US" dirty="0"/>
              <a:t>(like current excitement with nets)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C06BED2-1AFA-92F2-A487-22CA2BE8FF6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622132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tend to be impressed by people that speak/write well</a:t>
                </a:r>
              </a:p>
              <a:p>
                <a:pPr lvl="1"/>
                <a:r>
                  <a:rPr lang="en-US" sz="2000" dirty="0"/>
                  <a:t>Fluency </a:t>
                </a:r>
                <a:r>
                  <a:rPr lang="en-US" sz="2000" dirty="0">
                    <a:sym typeface="Wingdings" pitchFamily="2" charset="2"/>
                  </a:rPr>
                  <a:t> well-read  success  smart</a:t>
                </a:r>
              </a:p>
              <a:p>
                <a:r>
                  <a:rPr lang="en-US" dirty="0">
                    <a:sym typeface="Wingdings" pitchFamily="2" charset="2"/>
                  </a:rPr>
                  <a:t>Machines are better than people on many tasks (spelling),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Now that machines are more fluent than people, </a:t>
                </a:r>
                <a:r>
                  <a:rPr lang="en-US" b="1" i="1" dirty="0">
                    <a:sym typeface="Wingdings" pitchFamily="2" charset="2"/>
                  </a:rPr>
                  <a:t>are they smarter</a:t>
                </a:r>
                <a:r>
                  <a:rPr lang="en-US" dirty="0">
                    <a:sym typeface="Wingdings" pitchFamily="2" charset="2"/>
                  </a:rPr>
                  <a:t>?</a:t>
                </a:r>
              </a:p>
              <a:p>
                <a:r>
                  <a:rPr lang="en-US" dirty="0">
                    <a:sym typeface="Wingdings" pitchFamily="2" charset="2"/>
                  </a:rPr>
                  <a:t>Fear: AI Winter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there will be disappointment 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when public realizes </a:t>
                </a:r>
              </a:p>
              <a:p>
                <a:pPr lvl="2"/>
                <a:r>
                  <a:rPr lang="en-US" b="1" i="1" dirty="0">
                    <a:sym typeface="Wingdings" pitchFamily="2" charset="2"/>
                  </a:rPr>
                  <a:t>fluency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≠</m:t>
                    </m:r>
                  </m:oMath>
                </a14:m>
                <a:r>
                  <a:rPr lang="en-US" b="1" i="1" dirty="0">
                    <a:sym typeface="Wingdings" pitchFamily="2" charset="2"/>
                  </a:rPr>
                  <a:t>intelligence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C06BED2-1AFA-92F2-A487-22CA2BE8FF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622132" cy="4351338"/>
              </a:xfrm>
              <a:blipFill>
                <a:blip r:embed="rId4"/>
                <a:stretch>
                  <a:fillRect l="-1802" t="-3198" r="-3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F46B6-04D2-E369-C83A-425632B1A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kwchurch</a:t>
            </a:r>
            <a:r>
              <a:rPr lang="en-US" dirty="0"/>
              <a:t>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20EDFB-BEA0-2C95-2C71-C9334AEB5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5224929-2C02-3590-156A-C00B10EB0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269" y="77074"/>
            <a:ext cx="3047167" cy="2232325"/>
          </a:xfrm>
          <a:prstGeom prst="rect">
            <a:avLst/>
          </a:prstGeom>
        </p:spPr>
      </p:pic>
      <p:sp>
        <p:nvSpPr>
          <p:cNvPr id="90" name="Google Shape;90;g124ba7032a9_0_0"/>
          <p:cNvSpPr txBox="1">
            <a:spLocks noGrp="1"/>
          </p:cNvSpPr>
          <p:nvPr>
            <p:ph type="title"/>
          </p:nvPr>
        </p:nvSpPr>
        <p:spPr>
          <a:xfrm>
            <a:off x="433316" y="19767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Large Language Models (LLMs)</a:t>
            </a:r>
            <a:br>
              <a:rPr lang="en-US" dirty="0"/>
            </a:br>
            <a:r>
              <a:rPr lang="en-US" sz="2800" dirty="0"/>
              <a:t>Strengths (</a:t>
            </a:r>
            <a:r>
              <a:rPr lang="en-US" sz="2800" b="1" i="1" u="sng" dirty="0"/>
              <a:t>1950s/1990s</a:t>
            </a:r>
            <a:r>
              <a:rPr lang="en-US" sz="2800" dirty="0"/>
              <a:t>); Weaknesses (</a:t>
            </a:r>
            <a:r>
              <a:rPr lang="en-US" sz="2800" b="1" i="1" u="sng" dirty="0"/>
              <a:t>1970s</a:t>
            </a:r>
            <a:r>
              <a:rPr lang="en-US" sz="2800" dirty="0"/>
              <a:t>)</a:t>
            </a:r>
            <a:endParaRPr dirty="0"/>
          </a:p>
        </p:txBody>
      </p:sp>
      <p:sp>
        <p:nvSpPr>
          <p:cNvPr id="91" name="Google Shape;91;g124ba7032a9_0_0"/>
          <p:cNvSpPr txBox="1">
            <a:spLocks noGrp="1"/>
          </p:cNvSpPr>
          <p:nvPr>
            <p:ph type="body" idx="1"/>
          </p:nvPr>
        </p:nvSpPr>
        <p:spPr>
          <a:xfrm>
            <a:off x="221456" y="1825625"/>
            <a:ext cx="5798344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SzPct val="64285"/>
            </a:pPr>
            <a:r>
              <a:rPr lang="en-US" dirty="0"/>
              <a:t>Strengths (fluency)</a:t>
            </a:r>
          </a:p>
          <a:p>
            <a:pPr lvl="1">
              <a:buSzPct val="64285"/>
            </a:pPr>
            <a:r>
              <a:rPr lang="en-US" b="1" i="1" u="sng" dirty="0"/>
              <a:t>1950s/1990s</a:t>
            </a:r>
            <a:r>
              <a:rPr lang="en-US" dirty="0"/>
              <a:t>: Empiricism </a:t>
            </a:r>
          </a:p>
          <a:p>
            <a:pPr lvl="2">
              <a:buSzPct val="64285"/>
            </a:pPr>
            <a:r>
              <a:rPr lang="en-US" dirty="0"/>
              <a:t>Shannon, Skinner, Firth, Harris</a:t>
            </a:r>
          </a:p>
          <a:p>
            <a:pPr lvl="2">
              <a:buSzPct val="64285"/>
            </a:pPr>
            <a:r>
              <a:rPr lang="en-US" i="1" dirty="0"/>
              <a:t>You shall know a word by the company it keeps </a:t>
            </a:r>
            <a:r>
              <a:rPr lang="en-US" dirty="0"/>
              <a:t>(Firth, 1957)</a:t>
            </a:r>
            <a:endParaRPr lang="en-US" i="1" dirty="0"/>
          </a:p>
          <a:p>
            <a:pPr lvl="1">
              <a:buSzPct val="64285"/>
            </a:pPr>
            <a:r>
              <a:rPr lang="en-US" dirty="0"/>
              <a:t>Collocations (</a:t>
            </a:r>
            <a:r>
              <a:rPr lang="en-US" b="1" i="1" u="sng" dirty="0">
                <a:solidFill>
                  <a:srgbClr val="FF0000"/>
                </a:solidFill>
              </a:rPr>
              <a:t>Easy</a:t>
            </a:r>
            <a:r>
              <a:rPr lang="en-US" dirty="0"/>
              <a:t> for Machines)</a:t>
            </a:r>
          </a:p>
          <a:p>
            <a:pPr lvl="2">
              <a:buSzPct val="64285"/>
            </a:pPr>
            <a:r>
              <a:rPr lang="en-US" dirty="0"/>
              <a:t>Distributional Hypothesis (</a:t>
            </a:r>
            <a:r>
              <a:rPr lang="en-US" dirty="0" err="1"/>
              <a:t>Zellig</a:t>
            </a:r>
            <a:r>
              <a:rPr lang="en-US" dirty="0"/>
              <a:t> Harris): </a:t>
            </a:r>
          </a:p>
          <a:p>
            <a:pPr lvl="3">
              <a:buSzPct val="64285"/>
            </a:pPr>
            <a:r>
              <a:rPr lang="en-US" dirty="0"/>
              <a:t>PMI, Word2Vec, BERT</a:t>
            </a:r>
          </a:p>
          <a:p>
            <a:pPr lvl="3">
              <a:buSzPct val="64285"/>
            </a:pPr>
            <a:r>
              <a:rPr lang="en-US" dirty="0"/>
              <a:t>No ``hard’’ stuff</a:t>
            </a:r>
          </a:p>
        </p:txBody>
      </p:sp>
      <p:sp>
        <p:nvSpPr>
          <p:cNvPr id="92" name="Google Shape;92;g124ba7032a9_0_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614988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SzPts val="1800"/>
              <a:buNone/>
            </a:pPr>
            <a:r>
              <a:rPr lang="en-US" dirty="0"/>
              <a:t>Weaknesses (Hallucinations)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b="1" i="1" u="sng" dirty="0"/>
              <a:t>1970s</a:t>
            </a:r>
            <a:r>
              <a:rPr lang="en-US" dirty="0"/>
              <a:t>: Rationalism (``</a:t>
            </a:r>
            <a:r>
              <a:rPr lang="en-US" b="1" i="1" u="sng" dirty="0">
                <a:solidFill>
                  <a:srgbClr val="FF0000"/>
                </a:solidFill>
              </a:rPr>
              <a:t>Hard</a:t>
            </a:r>
            <a:r>
              <a:rPr lang="en-US" dirty="0"/>
              <a:t>’’ Stuff)</a:t>
            </a:r>
          </a:p>
          <a:p>
            <a:pPr marL="914400" lvl="1" indent="-342900">
              <a:spcBef>
                <a:spcPts val="1000"/>
              </a:spcBef>
              <a:buSzPts val="1800"/>
            </a:pPr>
            <a:r>
              <a:rPr lang="en-US" dirty="0"/>
              <a:t>Chomsky, Minsky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Truth: logic, possible worlds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Meaning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Purpose (Gricean Maxims)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Common Sense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C0AC6C-68F8-F562-2280-BF6A06DE0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2D669E-AC42-69F3-A3EA-45DEDA7A9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24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A37D44F-F93A-B57A-52B2-EF1AD86A0759}"/>
              </a:ext>
            </a:extLst>
          </p:cNvPr>
          <p:cNvCxnSpPr>
            <a:cxnSpLocks/>
          </p:cNvCxnSpPr>
          <p:nvPr/>
        </p:nvCxnSpPr>
        <p:spPr>
          <a:xfrm flipH="1">
            <a:off x="10770802" y="301003"/>
            <a:ext cx="441108" cy="1524622"/>
          </a:xfrm>
          <a:prstGeom prst="line">
            <a:avLst/>
          </a:prstGeom>
          <a:ln w="635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449A02-71AF-8861-C7F5-16AC3D7EB186}"/>
              </a:ext>
            </a:extLst>
          </p:cNvPr>
          <p:cNvCxnSpPr>
            <a:cxnSpLocks/>
          </p:cNvCxnSpPr>
          <p:nvPr/>
        </p:nvCxnSpPr>
        <p:spPr>
          <a:xfrm flipV="1">
            <a:off x="5329491" y="3230159"/>
            <a:ext cx="1785515" cy="9522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192;p14">
            <a:extLst>
              <a:ext uri="{FF2B5EF4-FFF2-40B4-BE49-F238E27FC236}">
                <a16:creationId xmlns:a16="http://schemas.microsoft.com/office/drawing/2014/main" id="{B429E6D1-CA5E-3AE3-1750-3F81F6A8310E}"/>
              </a:ext>
            </a:extLst>
          </p:cNvPr>
          <p:cNvSpPr/>
          <p:nvPr/>
        </p:nvSpPr>
        <p:spPr>
          <a:xfrm>
            <a:off x="11285159" y="918018"/>
            <a:ext cx="947049" cy="379462"/>
          </a:xfrm>
          <a:prstGeom prst="wedgeRoundRectCallout">
            <a:avLst>
              <a:gd name="adj1" fmla="val -50182"/>
              <a:gd name="adj2" fmla="val -17530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Easy</a:t>
            </a:r>
            <a:endParaRPr sz="2000" dirty="0"/>
          </a:p>
        </p:txBody>
      </p:sp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2DC0FDDE-DA85-DBAC-2920-2DDD4BF0AEAE}"/>
              </a:ext>
            </a:extLst>
          </p:cNvPr>
          <p:cNvSpPr/>
          <p:nvPr/>
        </p:nvSpPr>
        <p:spPr>
          <a:xfrm>
            <a:off x="8245311" y="136525"/>
            <a:ext cx="947049" cy="379462"/>
          </a:xfrm>
          <a:prstGeom prst="wedgeRoundRectCallout">
            <a:avLst>
              <a:gd name="adj1" fmla="val 155864"/>
              <a:gd name="adj2" fmla="val 2964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Easy</a:t>
            </a:r>
            <a:endParaRPr sz="2000" dirty="0"/>
          </a:p>
        </p:txBody>
      </p:sp>
      <p:sp>
        <p:nvSpPr>
          <p:cNvPr id="8" name="Google Shape;192;p14">
            <a:extLst>
              <a:ext uri="{FF2B5EF4-FFF2-40B4-BE49-F238E27FC236}">
                <a16:creationId xmlns:a16="http://schemas.microsoft.com/office/drawing/2014/main" id="{76D2CC8E-6899-8362-28A8-1688B45D005A}"/>
              </a:ext>
            </a:extLst>
          </p:cNvPr>
          <p:cNvSpPr/>
          <p:nvPr/>
        </p:nvSpPr>
        <p:spPr>
          <a:xfrm>
            <a:off x="11211910" y="2033270"/>
            <a:ext cx="947049" cy="379462"/>
          </a:xfrm>
          <a:prstGeom prst="wedgeRoundRectCallout">
            <a:avLst>
              <a:gd name="adj1" fmla="val -80044"/>
              <a:gd name="adj2" fmla="val -12065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Hard</a:t>
            </a: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66F9CF-AF5E-B1A9-1BDC-694AA68C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Positive Opportunities for Machine Translation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6CFFBD-63AC-C137-BDF3-DC01609183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Technology is good enough</a:t>
            </a:r>
          </a:p>
          <a:p>
            <a:pPr lvl="1"/>
            <a:r>
              <a:rPr lang="en-US" dirty="0"/>
              <a:t>that I could work for Baidu</a:t>
            </a:r>
          </a:p>
          <a:p>
            <a:pPr lvl="1"/>
            <a:r>
              <a:rPr lang="en-US" dirty="0"/>
              <a:t>even though my Chinese </a:t>
            </a:r>
          </a:p>
          <a:p>
            <a:pPr lvl="2"/>
            <a:r>
              <a:rPr lang="en-US" dirty="0"/>
              <a:t>is worse than my French</a:t>
            </a:r>
          </a:p>
          <a:p>
            <a:r>
              <a:rPr lang="en-US" dirty="0"/>
              <a:t>Functionality</a:t>
            </a:r>
          </a:p>
          <a:p>
            <a:pPr lvl="1"/>
            <a:r>
              <a:rPr lang="en-US" dirty="0"/>
              <a:t>Inputs: language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phones</a:t>
            </a:r>
          </a:p>
          <a:p>
            <a:pPr lvl="2"/>
            <a:r>
              <a:rPr lang="en-US" dirty="0"/>
              <a:t>camera, microphone, QR codes, net</a:t>
            </a:r>
          </a:p>
          <a:p>
            <a:pPr lvl="2"/>
            <a:r>
              <a:rPr lang="en-US" dirty="0"/>
              <a:t>documents (html, pdf, ppt, </a:t>
            </a:r>
            <a:r>
              <a:rPr lang="en-US" dirty="0" err="1"/>
              <a:t>xls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Outputs: phones </a:t>
            </a:r>
            <a:r>
              <a:rPr lang="en-US" dirty="0">
                <a:sym typeface="Wingdings" pitchFamily="2" charset="2"/>
              </a:rPr>
              <a:t> language</a:t>
            </a:r>
            <a:endParaRPr lang="en-US" dirty="0"/>
          </a:p>
          <a:p>
            <a:pPr lvl="2"/>
            <a:r>
              <a:rPr lang="en-US" dirty="0"/>
              <a:t>screen, speaker, net, etc.</a:t>
            </a:r>
          </a:p>
          <a:p>
            <a:pPr lvl="1"/>
            <a:r>
              <a:rPr lang="en-US" dirty="0"/>
              <a:t>Requirements: fluency, credibility, latency</a:t>
            </a:r>
          </a:p>
          <a:p>
            <a:r>
              <a:rPr lang="en-US" dirty="0"/>
              <a:t>Widely deployed (in China)</a:t>
            </a:r>
          </a:p>
          <a:p>
            <a:pPr lvl="1"/>
            <a:r>
              <a:rPr lang="en-US" dirty="0"/>
              <a:t>Everywhere: Hotels, taxis, shops, etc.</a:t>
            </a:r>
          </a:p>
          <a:p>
            <a:pPr lvl="1"/>
            <a:r>
              <a:rPr lang="en-US" dirty="0"/>
              <a:t>Anyone with a phone (everyone)</a:t>
            </a:r>
          </a:p>
          <a:p>
            <a:pPr lvl="2"/>
            <a:r>
              <a:rPr lang="en-US" dirty="0"/>
              <a:t>Knows how to use this stuff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16F583A-A9F0-AF37-F713-A4303552F6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488757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Metrics suggest</a:t>
            </a:r>
          </a:p>
          <a:p>
            <a:pPr lvl="1"/>
            <a:r>
              <a:rPr lang="en-US" dirty="0"/>
              <a:t>Technology is better than humans</a:t>
            </a:r>
          </a:p>
          <a:p>
            <a:r>
              <a:rPr lang="en-US" dirty="0"/>
              <a:t>But I am more productive</a:t>
            </a:r>
          </a:p>
          <a:p>
            <a:pPr lvl="1"/>
            <a:r>
              <a:rPr lang="en-US" dirty="0"/>
              <a:t>with a human interpreter</a:t>
            </a:r>
          </a:p>
          <a:p>
            <a:r>
              <a:rPr lang="en-US" dirty="0"/>
              <a:t>Metrics are wrong: BLEU &amp; latency</a:t>
            </a:r>
          </a:p>
          <a:p>
            <a:pPr lvl="1"/>
            <a:r>
              <a:rPr lang="en-US" dirty="0"/>
              <a:t>Human interpreters emphasize</a:t>
            </a:r>
          </a:p>
          <a:p>
            <a:pPr lvl="2"/>
            <a:r>
              <a:rPr lang="en-US" dirty="0"/>
              <a:t>What I need to know </a:t>
            </a:r>
          </a:p>
          <a:p>
            <a:pPr lvl="2"/>
            <a:r>
              <a:rPr lang="en-US" dirty="0"/>
              <a:t>When I need to know it</a:t>
            </a:r>
          </a:p>
          <a:p>
            <a:pPr lvl="1"/>
            <a:r>
              <a:rPr lang="en-US" dirty="0"/>
              <a:t>Machines translate</a:t>
            </a:r>
          </a:p>
          <a:p>
            <a:pPr lvl="2"/>
            <a:r>
              <a:rPr lang="en-US" dirty="0"/>
              <a:t>Everything (with equal emphasis)</a:t>
            </a:r>
          </a:p>
          <a:p>
            <a:pPr lvl="1"/>
            <a:r>
              <a:rPr lang="en-US" dirty="0"/>
              <a:t>I don’t </a:t>
            </a:r>
            <a:r>
              <a:rPr lang="en-US" b="1" i="1" u="sng" dirty="0">
                <a:solidFill>
                  <a:srgbClr val="FF0000"/>
                </a:solidFill>
              </a:rPr>
              <a:t>trust</a:t>
            </a:r>
            <a:r>
              <a:rPr lang="en-US" dirty="0"/>
              <a:t> machines (with terminology): </a:t>
            </a:r>
          </a:p>
          <a:p>
            <a:pPr lvl="2"/>
            <a:r>
              <a:rPr lang="en-US" dirty="0"/>
              <a:t>``ecology’’ vs ``eco-system’’</a:t>
            </a:r>
          </a:p>
          <a:p>
            <a:pPr lvl="2"/>
            <a:r>
              <a:rPr lang="en-US" dirty="0"/>
              <a:t>``corruption’’</a:t>
            </a:r>
          </a:p>
          <a:p>
            <a:pPr lvl="1"/>
            <a:r>
              <a:rPr lang="en-US" dirty="0"/>
              <a:t>It is exhausting second-guessing machines</a:t>
            </a:r>
          </a:p>
        </p:txBody>
      </p:sp>
    </p:spTree>
    <p:extLst>
      <p:ext uri="{BB962C8B-B14F-4D97-AF65-F5344CB8AC3E}">
        <p14:creationId xmlns:p14="http://schemas.microsoft.com/office/powerpoint/2010/main" val="166013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FAEA9-BABF-9988-F7CE-29D92F4A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Mismatch Between Translators &amp; Engineers:</a:t>
            </a:r>
            <a:br>
              <a:rPr lang="en-US" dirty="0"/>
            </a:br>
            <a:r>
              <a:rPr lang="en-US" dirty="0"/>
              <a:t>Technical Terminology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1CCA1-7AB0-0B1A-9F65-97AD79F419C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878398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Acronyms are hard for Google</a:t>
                </a:r>
              </a:p>
              <a:p>
                <a:pPr lvl="1"/>
                <a:r>
                  <a:rPr lang="en-US" dirty="0"/>
                  <a:t>Google is better on long forms (LFs)</a:t>
                </a:r>
              </a:p>
              <a:p>
                <a:pPr lvl="1"/>
                <a:r>
                  <a:rPr lang="en-US" dirty="0"/>
                  <a:t>than short forms (SFs)</a:t>
                </a:r>
              </a:p>
              <a:p>
                <a:r>
                  <a:rPr lang="en-US" dirty="0"/>
                  <a:t>Why?  Bad metrics (BLEU)</a:t>
                </a:r>
              </a:p>
              <a:p>
                <a:r>
                  <a:rPr lang="en-US" dirty="0"/>
                  <a:t>Suggestion: (Generate &amp; Test)</a:t>
                </a:r>
              </a:p>
              <a:p>
                <a:pPr lvl="1"/>
                <a:r>
                  <a:rPr lang="en-US" dirty="0"/>
                  <a:t>Use Google: Translate long form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𝐿𝐹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dirty="0">
                    <a:sym typeface="Wingdings" pitchFamily="2" charset="2"/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Generate many candidates,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𝑆𝐹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dirty="0">
                    <a:sym typeface="Wingdings" pitchFamily="2" charset="2"/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Test candidates (Fact-checking)</a:t>
                </a:r>
              </a:p>
              <a:p>
                <a:pPr lvl="2"/>
                <a:r>
                  <a:rPr lang="en-US" dirty="0"/>
                  <a:t>Search in target language for supporting evidence for 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Pattern: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𝐿𝐹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𝑆𝐹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dirty="0"/>
                  <a:t>), in reliable sources</a:t>
                </a:r>
              </a:p>
              <a:p>
                <a:r>
                  <a:rPr lang="en-US" dirty="0"/>
                  <a:t>More generally, build </a:t>
                </a:r>
                <a:r>
                  <a:rPr lang="en-US" b="1" i="1" u="sng" dirty="0">
                    <a:solidFill>
                      <a:srgbClr val="FF0000"/>
                    </a:solidFill>
                  </a:rPr>
                  <a:t>trust</a:t>
                </a:r>
              </a:p>
              <a:p>
                <a:pPr lvl="1"/>
                <a:r>
                  <a:rPr lang="en-US" dirty="0"/>
                  <a:t>Complement </a:t>
                </a:r>
                <a:r>
                  <a:rPr lang="en-US" dirty="0" err="1"/>
                  <a:t>ChatGPT</a:t>
                </a:r>
                <a:r>
                  <a:rPr lang="en-US" dirty="0"/>
                  <a:t> with Search</a:t>
                </a:r>
              </a:p>
              <a:p>
                <a:pPr lvl="1"/>
                <a:r>
                  <a:rPr lang="en-US" dirty="0"/>
                  <a:t>Fact-Checking: </a:t>
                </a:r>
              </a:p>
              <a:p>
                <a:pPr lvl="2"/>
                <a:r>
                  <a:rPr lang="en-US" dirty="0"/>
                  <a:t>Google calls this </a:t>
                </a:r>
                <a:r>
                  <a:rPr lang="en-US" i="1" u="sng" dirty="0"/>
                  <a:t>attribution</a:t>
                </a:r>
                <a:r>
                  <a:rPr lang="en-US" dirty="0"/>
                  <a:t> (Document sources)</a:t>
                </a:r>
              </a:p>
              <a:p>
                <a:pPr lvl="2"/>
                <a:r>
                  <a:rPr lang="en-US" dirty="0"/>
                  <a:t>Label assertions with evidence (footnotes)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1CCA1-7AB0-0B1A-9F65-97AD79F419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878398" cy="4351338"/>
              </a:xfrm>
              <a:blipFill>
                <a:blip r:embed="rId2"/>
                <a:stretch>
                  <a:fillRect l="-1296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B32DBB4-EA11-728E-F639-A9CBDBD4E6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76700" y="1027905"/>
            <a:ext cx="5181600" cy="5639221"/>
          </a:xfrm>
        </p:spPr>
      </p:pic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BBDF3AE4-A1EA-EA0D-2CA3-789764386E80}"/>
              </a:ext>
            </a:extLst>
          </p:cNvPr>
          <p:cNvSpPr/>
          <p:nvPr/>
        </p:nvSpPr>
        <p:spPr>
          <a:xfrm>
            <a:off x="9959418" y="963575"/>
            <a:ext cx="2098882" cy="794582"/>
          </a:xfrm>
          <a:prstGeom prst="wedgeRoundRectCallout">
            <a:avLst>
              <a:gd name="adj1" fmla="val -48555"/>
              <a:gd name="adj2" fmla="val 1792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Richard Yue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2660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05BD7B3-E7FB-09F8-4D5F-6E53E256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https://www.clsp.jhu.edu/workshops/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3CAB7-F5B6-C6F1-7873-A7C84316B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45C994-9167-652A-DB55-0130C8A2D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3</a:t>
            </a:fld>
            <a:endParaRPr lang="en-US"/>
          </a:p>
        </p:txBody>
      </p:sp>
      <p:pic>
        <p:nvPicPr>
          <p:cNvPr id="8" name="Content Placeholder 7" descr="A close-up of a website&#10;&#10;Description automatically generated with low confidence">
            <a:extLst>
              <a:ext uri="{FF2B5EF4-FFF2-40B4-BE49-F238E27FC236}">
                <a16:creationId xmlns:a16="http://schemas.microsoft.com/office/drawing/2014/main" id="{DCDA008F-AEA6-FFDC-97D9-0966F8D5A8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7950" y="2305844"/>
            <a:ext cx="9436100" cy="3390900"/>
          </a:xfrm>
        </p:spPr>
      </p:pic>
    </p:spTree>
    <p:extLst>
      <p:ext uri="{BB962C8B-B14F-4D97-AF65-F5344CB8AC3E}">
        <p14:creationId xmlns:p14="http://schemas.microsoft.com/office/powerpoint/2010/main" val="1533442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B6FE-00A2-2EED-2ACB-26AAB003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Better Together:</a:t>
            </a:r>
            <a:br>
              <a:rPr lang="en-US" dirty="0"/>
            </a:br>
            <a:r>
              <a:rPr lang="en-US" dirty="0"/>
              <a:t>Text (Titles, Abstracts, Body); Context (Citations)</a:t>
            </a:r>
          </a:p>
        </p:txBody>
      </p:sp>
      <p:pic>
        <p:nvPicPr>
          <p:cNvPr id="5" name="Content Placeholder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569A0BF9-7E0A-BD1F-883F-22756708D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393" y="1825625"/>
            <a:ext cx="9743213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6021C20-D7D5-98F6-F372-7549C03C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477A1-06C8-D542-F94E-8F11E4CC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15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B02E-447B-439D-BA1A-68A91F7C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Similarities:</a:t>
            </a:r>
            <a:br>
              <a:rPr lang="en-US" dirty="0"/>
            </a:br>
            <a:r>
              <a:rPr lang="en-US" dirty="0"/>
              <a:t>Use Cases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D62BB0-4E2F-16CB-2C58-8500AE3F68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Recommendations</a:t>
                </a:r>
              </a:p>
              <a:p>
                <a:pPr lvl="1"/>
                <a:r>
                  <a:rPr lang="en-US" dirty="0"/>
                  <a:t>What should I read?</a:t>
                </a:r>
              </a:p>
              <a:p>
                <a:pPr lvl="1"/>
                <a:r>
                  <a:rPr lang="en-US" dirty="0"/>
                  <a:t>What should I cite?</a:t>
                </a:r>
              </a:p>
              <a:p>
                <a:r>
                  <a:rPr lang="en-US" dirty="0"/>
                  <a:t>Finding experts (</a:t>
                </a:r>
                <a:r>
                  <a:rPr lang="en-US" i="1" dirty="0"/>
                  <a:t>who knows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Similar to above, but answer is a contact (as opposed to a paper)</a:t>
                </a:r>
              </a:p>
              <a:p>
                <a:r>
                  <a:rPr lang="en-US" dirty="0"/>
                  <a:t>Routing submissions to reviewers</a:t>
                </a:r>
              </a:p>
              <a:p>
                <a:pPr lvl="1"/>
                <a:r>
                  <a:rPr lang="en-US" dirty="0"/>
                  <a:t>Features: titles, abstracts, full text, references</a:t>
                </a:r>
              </a:p>
              <a:p>
                <a:r>
                  <a:rPr lang="en-US" dirty="0"/>
                  <a:t>Summarization (of sets of documents): </a:t>
                </a:r>
              </a:p>
              <a:p>
                <a:pPr lvl="1"/>
                <a:r>
                  <a:rPr lang="en-US" dirty="0"/>
                  <a:t>Standard methods (e.g., </a:t>
                </a:r>
                <a:r>
                  <a:rPr lang="en-US" dirty="0" err="1"/>
                  <a:t>tl;dr</a:t>
                </a:r>
                <a:r>
                  <a:rPr lang="en-US" dirty="0"/>
                  <a:t>): summarize each doc, one at a time</a:t>
                </a:r>
              </a:p>
              <a:p>
                <a:pPr lvl="1"/>
                <a:r>
                  <a:rPr lang="en-US" dirty="0"/>
                  <a:t>Alternative: capture similarities &amp; differences among clusters</a:t>
                </a:r>
              </a:p>
              <a:p>
                <a:pPr lvl="2"/>
                <a:r>
                  <a:rPr lang="en-US" dirty="0"/>
                  <a:t>Authors’ Perspective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 </m:t>
                    </m:r>
                  </m:oMath>
                </a14:m>
                <a:r>
                  <a:rPr lang="en-US" dirty="0"/>
                  <a:t>Contemporary Audience</a:t>
                </a:r>
              </a:p>
              <a:p>
                <a:pPr lvl="2"/>
                <a:r>
                  <a:rPr lang="en-US" dirty="0"/>
                  <a:t>Readers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Writers; Then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Now; Abstracts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Citing Sentences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D62BB0-4E2F-16CB-2C58-8500AE3F68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0A3E587-72BB-9D0A-3A7C-522E233D7E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36" b="1590"/>
          <a:stretch/>
        </p:blipFill>
        <p:spPr>
          <a:xfrm>
            <a:off x="6702010" y="0"/>
            <a:ext cx="5277398" cy="2107870"/>
          </a:xfrm>
          <a:prstGeom prst="rect">
            <a:avLst/>
          </a:prstGeom>
        </p:spPr>
      </p:pic>
      <p:pic>
        <p:nvPicPr>
          <p:cNvPr id="8" name="Picture 7" descr="A blue and white sign with black text&#10;&#10;Description automatically generated with low confidence">
            <a:extLst>
              <a:ext uri="{FF2B5EF4-FFF2-40B4-BE49-F238E27FC236}">
                <a16:creationId xmlns:a16="http://schemas.microsoft.com/office/drawing/2014/main" id="{64EB0816-887D-57AE-7E92-75654B3F6E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929"/>
          <a:stretch/>
        </p:blipFill>
        <p:spPr>
          <a:xfrm>
            <a:off x="6790624" y="2107870"/>
            <a:ext cx="5277398" cy="954728"/>
          </a:xfrm>
          <a:prstGeom prst="rect">
            <a:avLst/>
          </a:prstGeom>
        </p:spPr>
      </p:pic>
      <p:pic>
        <p:nvPicPr>
          <p:cNvPr id="10" name="Picture 9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A7325D27-FE87-02F0-7919-75A07E2B4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2651" y="3062598"/>
            <a:ext cx="2155371" cy="941137"/>
          </a:xfrm>
          <a:prstGeom prst="rect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721B977-8BB2-26AA-8CB5-444FA51A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3A1897-4D5B-E6A1-D0A5-7112CC82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6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642800"/>
          </a:xfrm>
          <a:prstGeom prst="rect">
            <a:avLst/>
          </a:prstGeom>
          <a:solidFill>
            <a:srgbClr val="053E7E"/>
          </a:solidFill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chemeClr val="lt1"/>
                </a:solidFill>
              </a:rPr>
              <a:t>Semantic Scholar: Significant Effort        </a:t>
            </a:r>
            <a:r>
              <a:rPr lang="en" sz="2800" dirty="0">
                <a:solidFill>
                  <a:schemeClr val="lt1"/>
                </a:solidFill>
              </a:rPr>
              <a:t>(slide from Dan Weld)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29" name="Google Shape;129;p24" descr="A collage of people&#10;&#10;Description automatically generated with medium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4867" y="685300"/>
            <a:ext cx="11176000" cy="5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11191632" y="4786313"/>
            <a:ext cx="1000369" cy="3571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>
              <a:buClr>
                <a:srgbClr val="000000"/>
              </a:buClr>
            </a:pPr>
            <a:fld id="{00000000-1234-1234-1234-123412341234}" type="slidenum">
              <a:rPr lang="en"/>
              <a:pPr algn="l">
                <a:buClr>
                  <a:srgbClr val="000000"/>
                </a:buClr>
              </a:pPr>
              <a:t>6</a:t>
            </a:fld>
            <a:endParaRPr/>
          </a:p>
        </p:txBody>
      </p:sp>
      <p:sp>
        <p:nvSpPr>
          <p:cNvPr id="131" name="Google Shape;131;p24"/>
          <p:cNvSpPr txBox="1"/>
          <p:nvPr/>
        </p:nvSpPr>
        <p:spPr>
          <a:xfrm>
            <a:off x="210018" y="5713950"/>
            <a:ext cx="42672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 person team	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 year project</a:t>
            </a:r>
            <a:endParaRPr sz="2400" dirty="0"/>
          </a:p>
        </p:txBody>
      </p:sp>
      <p:sp>
        <p:nvSpPr>
          <p:cNvPr id="132" name="Google Shape;132;p24"/>
          <p:cNvSpPr txBox="1"/>
          <p:nvPr/>
        </p:nvSpPr>
        <p:spPr>
          <a:xfrm>
            <a:off x="5269816" y="5713950"/>
            <a:ext cx="6339600" cy="127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207M+ scientific paper index</a:t>
            </a:r>
            <a:endParaRPr sz="2400" dirty="0"/>
          </a:p>
          <a:p>
            <a:pPr algn="ctr"/>
            <a:r>
              <a:rPr lang="en" sz="37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8M+ monthly active users</a:t>
            </a:r>
            <a:endParaRPr sz="2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BB4FAD-FDC7-1B26-2128-505562078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717942-4743-16DF-EC98-71B56769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Scholar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255573-DEA6-5B24-B490-2ADB420AE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Seven Sources</a:t>
            </a:r>
          </a:p>
        </p:txBody>
      </p:sp>
      <p:pic>
        <p:nvPicPr>
          <p:cNvPr id="12" name="Content Placeholder 11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47AE0C78-512C-E398-7BEF-4512F39327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5163" y="2505075"/>
            <a:ext cx="2791144" cy="3684588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D64AF72-D398-0255-4531-89FA9F8AF1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0959" y="1733550"/>
            <a:ext cx="2254736" cy="823912"/>
          </a:xfrm>
        </p:spPr>
        <p:txBody>
          <a:bodyPr/>
          <a:lstStyle/>
          <a:p>
            <a:r>
              <a:rPr lang="en-US" dirty="0"/>
              <a:t>Fields of Study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A9234-6DCA-C3BB-10CF-C7AA8655C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4FC3D-054D-881A-D5D1-3DB46D2D0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B58C7AE2-39B5-5457-46C5-AD8866127FF6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17856966"/>
              </p:ext>
            </p:extLst>
          </p:nvPr>
        </p:nvGraphicFramePr>
        <p:xfrm>
          <a:off x="3794166" y="2600324"/>
          <a:ext cx="8288980" cy="38387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72245">
                  <a:extLst>
                    <a:ext uri="{9D8B030D-6E8A-4147-A177-3AD203B41FA5}">
                      <a16:colId xmlns:a16="http://schemas.microsoft.com/office/drawing/2014/main" val="2698831509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4135946230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2756537138"/>
                    </a:ext>
                  </a:extLst>
                </a:gridCol>
                <a:gridCol w="2072245">
                  <a:extLst>
                    <a:ext uri="{9D8B030D-6E8A-4147-A177-3AD203B41FA5}">
                      <a16:colId xmlns:a16="http://schemas.microsoft.com/office/drawing/2014/main" val="1676388358"/>
                    </a:ext>
                  </a:extLst>
                </a:gridCol>
              </a:tblGrid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Medicine (45M)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Engineering (8M)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Business (4M)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Geology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7219451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Chemistry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Physics (7M)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Sociology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History (2M)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2587854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Computer Science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Psychology (7M)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Geography (3M)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Art (2M)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04943330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Biology (13M)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Mathematics (5M)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Economics (3M)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Philosophy (1M)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9980273"/>
                  </a:ext>
                </a:extLst>
              </a:tr>
              <a:tr h="767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Materials Science (10M)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Political Science (4M)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Environmental Science (3M)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988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515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23DF0-074E-6A99-65D6-A4396D792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Query: ``</a:t>
            </a:r>
            <a:r>
              <a:rPr lang="en-US" dirty="0" err="1"/>
              <a:t>DeepWalk</a:t>
            </a:r>
            <a:r>
              <a:rPr lang="en-US" dirty="0"/>
              <a:t>: Online Learning of…’’</a:t>
            </a:r>
          </a:p>
        </p:txBody>
      </p:sp>
      <p:pic>
        <p:nvPicPr>
          <p:cNvPr id="5" name="Content Placeholder 4" descr="A picture containing text, font, screenshot, receipt&#10;&#10;Description automatically generated">
            <a:extLst>
              <a:ext uri="{FF2B5EF4-FFF2-40B4-BE49-F238E27FC236}">
                <a16:creationId xmlns:a16="http://schemas.microsoft.com/office/drawing/2014/main" id="{32092D30-70E5-ECD6-8505-B555CE5C3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727" y="1368425"/>
            <a:ext cx="11027780" cy="533136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A4F0344-4289-DBD5-DAA7-8D839B8D2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5A6FC-9A37-69D9-9171-D5D4512A8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8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08548AA-00B3-4DC7-7172-1A3E14823276}"/>
              </a:ext>
            </a:extLst>
          </p:cNvPr>
          <p:cNvSpPr/>
          <p:nvPr/>
        </p:nvSpPr>
        <p:spPr>
          <a:xfrm>
            <a:off x="4047893" y="3745856"/>
            <a:ext cx="769434" cy="165133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web page&#10;&#10;Description automatically generated with low confidence">
            <a:extLst>
              <a:ext uri="{FF2B5EF4-FFF2-40B4-BE49-F238E27FC236}">
                <a16:creationId xmlns:a16="http://schemas.microsoft.com/office/drawing/2014/main" id="{583CDE9A-68A1-280B-FC69-8BEC34B95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1" y="2332453"/>
            <a:ext cx="7772400" cy="4478137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6590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B02E-447B-439D-BA1A-68A91F7C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Similarities:</a:t>
            </a:r>
            <a:br>
              <a:rPr lang="en-US" dirty="0"/>
            </a:br>
            <a:r>
              <a:rPr lang="en-US" dirty="0"/>
              <a:t>Use Cases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62BB0-4E2F-16CB-2C58-8500AE3F6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Recommendations</a:t>
            </a:r>
          </a:p>
          <a:p>
            <a:pPr lvl="1"/>
            <a:r>
              <a:rPr lang="en-US" dirty="0"/>
              <a:t>What should I read?</a:t>
            </a:r>
          </a:p>
          <a:p>
            <a:pPr lvl="1"/>
            <a:r>
              <a:rPr lang="en-US" b="1" dirty="0"/>
              <a:t>What should I cite?</a:t>
            </a:r>
          </a:p>
          <a:p>
            <a:r>
              <a:rPr lang="en-US" dirty="0"/>
              <a:t>Many systems focus on ``relevance’’ (word overlap)</a:t>
            </a:r>
          </a:p>
          <a:p>
            <a:pPr lvl="1"/>
            <a:r>
              <a:rPr lang="en-US" dirty="0"/>
              <a:t>But we also want credibility</a:t>
            </a:r>
          </a:p>
          <a:p>
            <a:pPr lvl="1"/>
            <a:r>
              <a:rPr lang="en-US" dirty="0"/>
              <a:t>Don’t recommend papers that are buzz-word compliant</a:t>
            </a:r>
          </a:p>
          <a:p>
            <a:pPr lvl="2"/>
            <a:r>
              <a:rPr lang="en-US" dirty="0"/>
              <a:t>But not worth reading</a:t>
            </a:r>
          </a:p>
          <a:p>
            <a:pPr lvl="2"/>
            <a:r>
              <a:rPr lang="en-US" dirty="0"/>
              <a:t>(Most papers are never cited)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721B977-8BB2-26AA-8CB5-444FA51A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6/21/2023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3A1897-4D5B-E6A1-D0A5-7112CC82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11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28501</TotalTime>
  <Words>1522</Words>
  <Application>Microsoft Macintosh PowerPoint</Application>
  <PresentationFormat>Widescreen</PresentationFormat>
  <Paragraphs>286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Yantramanav</vt:lpstr>
      <vt:lpstr>Office Theme</vt:lpstr>
      <vt:lpstr>How I Spent My Summer “Vacation” in France at JSALT</vt:lpstr>
      <vt:lpstr>https://jsalt2023.univ-lemans.fr/en/index.html </vt:lpstr>
      <vt:lpstr>https://www.clsp.jhu.edu/workshops/ </vt:lpstr>
      <vt:lpstr>Better Together: Text (Titles, Abstracts, Body); Context (Citations)</vt:lpstr>
      <vt:lpstr>Document Similarities: Use Cases</vt:lpstr>
      <vt:lpstr>Semantic Scholar: Significant Effort        (slide from Dan Weld)</vt:lpstr>
      <vt:lpstr>Semantic Scholar</vt:lpstr>
      <vt:lpstr>Query: ``DeepWalk: Online Learning of…’’</vt:lpstr>
      <vt:lpstr>Document Similarities: Use Cases</vt:lpstr>
      <vt:lpstr>Query: ``On the Dangers of Stochastic Parrots…’’</vt:lpstr>
      <vt:lpstr>Scale: Both a Blessing and a Curse</vt:lpstr>
      <vt:lpstr>Metcalfe’s Law (Network Effects)</vt:lpstr>
      <vt:lpstr>Turing Award/Winners</vt:lpstr>
      <vt:lpstr>Turing Awards: Metcalfe’s Law, Deep Nets, Linear Algebra </vt:lpstr>
      <vt:lpstr>Realities</vt:lpstr>
      <vt:lpstr>Global Scientific Output Doubles Every 9 Years</vt:lpstr>
      <vt:lpstr>Value: Author Contributions + Audience Appreciation (Literature is a conversation, like social media)</vt:lpstr>
      <vt:lpstr> The Impact of Large Language Models (LLMs) on MT:  A European view</vt:lpstr>
      <vt:lpstr>Disclaimer from an Ugly American… (The Good, the Bad and the Ugly)</vt:lpstr>
      <vt:lpstr>Ugly: Responsible AI</vt:lpstr>
      <vt:lpstr>Hallucinations</vt:lpstr>
      <vt:lpstr>History: Pendulum Swung Too Far</vt:lpstr>
      <vt:lpstr>Winter is Coming</vt:lpstr>
      <vt:lpstr>Large Language Models (LLMs) Strengths (1950s/1990s); Weaknesses (1970s)</vt:lpstr>
      <vt:lpstr>Positive Opportunities for Machine Translation</vt:lpstr>
      <vt:lpstr>Mismatch Between Translators &amp; Engineers: Technical Terminology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Processing, Deep Nets, Linear Algebra and Information Retrieval</dc:title>
  <dc:creator>Kenneth Church</dc:creator>
  <cp:lastModifiedBy>Kenneth Church</cp:lastModifiedBy>
  <cp:revision>101</cp:revision>
  <dcterms:created xsi:type="dcterms:W3CDTF">2023-06-05T19:42:53Z</dcterms:created>
  <dcterms:modified xsi:type="dcterms:W3CDTF">2023-06-25T16:16:27Z</dcterms:modified>
</cp:coreProperties>
</file>